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9" r:id="rId13"/>
    <p:sldId id="265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0" autoAdjust="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392DF-AEDA-4B40-BB8B-C5275C64B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D43190-62D1-4DE4-AC78-8A4766F7C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69820-AA3D-45B4-9AF6-A9765838A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1D477-9EEC-40D1-83DD-0883CA95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5D673-6D89-4AA4-AFC9-410C549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38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AA5DE-ED87-4CFE-A7DA-8CFF5633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C54ECA-2A9E-46BF-8F94-58CAA4C85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D9A21-6E36-4C4C-85A1-7C35DBD9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4E6856-F7DA-4AC9-90AF-3E0CBDD5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4E0EC-6B69-4B1E-9F01-D60AB397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53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1E8FC2-09A4-41D2-8C85-F4339AB676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E1327B-8C88-4999-BF74-86AE1A730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B8BF39-3245-4C4C-BFE1-B237684B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DD874D-87F3-4FFC-B2B9-3E578D13E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A8283-9FEF-4AEE-8AB0-14AD06B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E548-661C-47C1-8787-9948F7F9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33B2D-8181-4E76-9752-EA4B83779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4C7F2-FF0E-4512-AD48-49A94CBE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CFE7B-7FF1-4FEC-BD2E-90F408ED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F6288-9CD4-4997-9E38-56BFF727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36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43651-7F0E-4B5E-A2EF-E06FA90C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30990-0B14-4F3F-B44D-BA940CA05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AE6F2-A02F-49C5-B592-6835FB8E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F6673E-EB8A-4C33-8F06-68E5F51F1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951720-EF8C-42BC-AE0C-63AE40B5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8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954C4-0618-40F5-B36E-45FB4EDC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2EC1A-C9C9-4E9A-81DA-046FEB8D1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9FA0F7-155A-404A-A06B-790F827BC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9C3A8-C091-4101-BB20-E29869C1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F94A08-BA9C-4C57-8C5D-676480BA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6A7D02-5FD8-4947-B670-BE7228D1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28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D959EF-227B-46B7-92DF-C6D3EBD2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23F9D-7C11-486D-A711-F8E75375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A7384D-035B-4E6E-95D1-FD6FA88BF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68F427-1086-4E44-8F3D-24A783037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5AE145-B9AF-487A-9DB0-711465C5C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35CAEF-BBB0-4B0F-A370-6B20661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B13F56-ED2F-411D-B8DF-92E5AF88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9EC14-3C52-4172-9C40-F919A1A2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23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E6CAB-9550-4B05-A611-C769C7E4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D7423-EE4C-47C3-9458-60279C69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D02A2C-B774-4C40-A62D-2ADBAC9F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0D3358-C99B-4A5A-B01B-21B2374F4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841E-A2B0-48E0-B564-9AC7FCCD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0FAB0F-5551-4934-A487-4E576AF2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52C74-2C35-4997-A80D-8BAE5D6E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2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9B4B7-44B6-46B0-A5B4-5CE2F3D1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0E546-368A-49F6-8D19-7BA52D7F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F0CF3F-F36E-4D46-B368-6CEA17A57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FE0CC4-06F1-4287-A7CB-5A667C3E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1C5446-FF93-4B57-94D8-5B1C5E36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57D5C-A7AB-4F46-88F9-4C354AF5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90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1D55B-A843-4DA1-BF33-B44DCB1A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B1727E-A14E-4F4F-AA7E-E9A049223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6C24BD-891D-4573-9BE6-7FF69404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2B0CC4-672C-45ED-B040-2738F8B54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86287B-F53D-409C-A9AD-2A0C59A50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67A73-9806-46E6-973C-94C6C8E2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5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6DF015-CEB4-49FE-9D64-06232270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892F3-F851-4017-BE8A-1EE86067C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358B9-61C7-4F9A-911D-262D3749B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1BDFE-B870-47E3-917C-246F67E2B7F9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AF93F-5EA9-48AA-80FF-F0F7FE0B2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66B166-D9AA-4F40-89E8-F349E9BC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D34FD-9538-4232-8EB2-6D88F80B0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E5F6F-EF53-4D68-BEB2-9F792FF46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AI and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48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ABF3E-F38C-43A6-8242-7E19EB89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</a:t>
            </a:r>
            <a:r>
              <a:rPr lang="ko-KR" altLang="en-US" dirty="0"/>
              <a:t>의 구현</a:t>
            </a:r>
            <a:r>
              <a:rPr lang="en-US" altLang="ko-KR" dirty="0"/>
              <a:t>-C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30DB84-81C5-48BC-9FB9-8035D6977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25" y="1690688"/>
            <a:ext cx="4536659" cy="46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6B45B-C383-47F2-86E2-3C3D4630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</a:t>
            </a:r>
            <a:r>
              <a:rPr lang="ko-KR" altLang="en-US" dirty="0"/>
              <a:t>의 구현결과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BF9CFE-9194-496A-A27C-BAA4BC67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15" y="1527554"/>
            <a:ext cx="2195299" cy="2084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BA37E9-539A-4CE8-B50F-909D07AC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14" y="1464116"/>
            <a:ext cx="2570132" cy="2332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FC2A1-822B-4944-9CE9-123A365807BD}"/>
              </a:ext>
            </a:extLst>
          </p:cNvPr>
          <p:cNvSpPr txBox="1"/>
          <p:nvPr/>
        </p:nvSpPr>
        <p:spPr>
          <a:xfrm>
            <a:off x="5996354" y="2569595"/>
            <a:ext cx="5134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가중치를 동일하게 </a:t>
            </a:r>
            <a:r>
              <a:rPr lang="en-US" altLang="ko-KR" dirty="0"/>
              <a:t>1</a:t>
            </a:r>
            <a:r>
              <a:rPr lang="ko-KR" altLang="en-US" dirty="0"/>
              <a:t>로 설정하고 </a:t>
            </a:r>
            <a:r>
              <a:rPr lang="en-US" altLang="ko-KR" dirty="0"/>
              <a:t>bias</a:t>
            </a:r>
            <a:r>
              <a:rPr lang="ko-KR" altLang="en-US" dirty="0"/>
              <a:t>만 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en-US" altLang="ko-KR" dirty="0"/>
              <a:t>-2</a:t>
            </a:r>
            <a:r>
              <a:rPr lang="ko-KR" altLang="en-US" dirty="0"/>
              <a:t>로 변경한 결과이다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활성화 함수가 </a:t>
            </a:r>
            <a:r>
              <a:rPr lang="en-US" altLang="ko-KR" dirty="0" err="1"/>
              <a:t>ReLu</a:t>
            </a:r>
            <a:r>
              <a:rPr lang="ko-KR" altLang="en-US" dirty="0"/>
              <a:t>이기 때문에 일정 값 이하의 값은 전달되지 못하다가 일정 값 이상이 되는 순간부터 값이 입력 신호의 세기에 비례해서 전달되는 모습을 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bias</a:t>
            </a:r>
            <a:r>
              <a:rPr lang="ko-KR" altLang="en-US" dirty="0"/>
              <a:t>가 작아질수록 직선이 왼쪽으로 이동하는 것도 확인 가능하다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36D049-94F3-41EE-BB0C-6290F297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5" y="4118802"/>
            <a:ext cx="2195299" cy="2213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13829-9B21-4EDA-A5FC-AD41C12C1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713" y="4066073"/>
            <a:ext cx="2585339" cy="23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3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49F30A-83C7-44BF-A5CB-C45B0A68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</a:t>
            </a:r>
            <a:r>
              <a:rPr lang="ko-KR" altLang="en-US" dirty="0"/>
              <a:t>의 구현결과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5B2A46-1252-4556-BF81-F0CEE10E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577" y="4183537"/>
            <a:ext cx="1958137" cy="2293818"/>
          </a:xfrm>
          <a:prstGeom prst="rect">
            <a:avLst/>
          </a:prstGeom>
        </p:spPr>
      </p:pic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9AB037A3-6389-4918-BFA9-95413917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" y="1527554"/>
            <a:ext cx="2195299" cy="2084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7A478B-8417-4A73-982C-ABD24F5D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714" y="1464116"/>
            <a:ext cx="2570132" cy="2332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0A3C1-E38E-433B-AA5F-BAEEECBAD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622" y="4097216"/>
            <a:ext cx="2752628" cy="2468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8E28A-3287-4A50-8D22-6219804D05C0}"/>
              </a:ext>
            </a:extLst>
          </p:cNvPr>
          <p:cNvSpPr txBox="1"/>
          <p:nvPr/>
        </p:nvSpPr>
        <p:spPr>
          <a:xfrm>
            <a:off x="5761892" y="1617785"/>
            <a:ext cx="49236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Bias=2</a:t>
            </a:r>
            <a:r>
              <a:rPr lang="ko-KR" altLang="en-US" dirty="0"/>
              <a:t>로 고정시킨 채로 가중치</a:t>
            </a:r>
            <a:r>
              <a:rPr lang="en-US" altLang="ko-KR" dirty="0"/>
              <a:t>=1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으로 바꾼 뒤에 결과를 비교해보았다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이전과 비교했을 때</a:t>
            </a:r>
            <a:r>
              <a:rPr lang="en-US" altLang="ko-KR" dirty="0"/>
              <a:t>, </a:t>
            </a:r>
            <a:r>
              <a:rPr lang="ko-KR" altLang="en-US" dirty="0"/>
              <a:t>출력이 시작되는 최소값이 더 커졌을 뿐만 아니라 출력되는 값의 기울기가 확연히 커졌음을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해당 뉴런의 가중치가 클 경우에 뉴런이  신호를 더 중요한 의미로 받아들인다는 이야기이다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이전과 비교하면 직선 자체가 움직이지는 않았지만</a:t>
            </a:r>
            <a:r>
              <a:rPr lang="en-US" altLang="ko-KR" dirty="0"/>
              <a:t> </a:t>
            </a:r>
            <a:r>
              <a:rPr lang="ko-KR" altLang="en-US" dirty="0"/>
              <a:t>직선이 바뀐 것을 알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59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8B21D-EF86-4725-A9D9-49A9C725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Feedforward </a:t>
            </a:r>
            <a:r>
              <a:rPr lang="ko-KR" altLang="en-US" dirty="0"/>
              <a:t>구현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446D02-0DA1-4425-A9F8-27DF77DE7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869" y="1690688"/>
            <a:ext cx="3931362" cy="47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4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A9B4B-689F-4C0A-BD34-D03B2D79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Feedforward </a:t>
            </a:r>
            <a:r>
              <a:rPr lang="ko-KR" altLang="en-US" dirty="0"/>
              <a:t>구현결과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1CB3FB-B1EF-42FE-8C28-A945862F9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155" y="1759622"/>
            <a:ext cx="1286970" cy="1780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FB9719-D3DB-4097-83DC-317FD7D6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25" y="1559170"/>
            <a:ext cx="2475074" cy="226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B2C85-B949-4794-A12A-E58DE91F4B41}"/>
              </a:ext>
            </a:extLst>
          </p:cNvPr>
          <p:cNvSpPr txBox="1"/>
          <p:nvPr/>
        </p:nvSpPr>
        <p:spPr>
          <a:xfrm>
            <a:off x="5439167" y="2531535"/>
            <a:ext cx="61648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Layer </a:t>
            </a:r>
            <a:r>
              <a:rPr lang="ko-KR" altLang="en-US" dirty="0"/>
              <a:t>수</a:t>
            </a:r>
            <a:r>
              <a:rPr lang="en-US" altLang="ko-KR" dirty="0"/>
              <a:t>=2, w1=2,b1=2,w2=0.5,b2=1</a:t>
            </a:r>
            <a:r>
              <a:rPr lang="ko-KR" altLang="en-US" dirty="0"/>
              <a:t>로 설정한 결과이고 아래의 결과는 </a:t>
            </a:r>
            <a:r>
              <a:rPr lang="en-US" altLang="ko-KR" dirty="0"/>
              <a:t>layer </a:t>
            </a:r>
            <a:r>
              <a:rPr lang="ko-KR" altLang="en-US" dirty="0"/>
              <a:t>수</a:t>
            </a:r>
            <a:r>
              <a:rPr lang="en-US" altLang="ko-KR" dirty="0"/>
              <a:t>=3, w1=2,b1=2,w2=0.5,b2=1,w3=-0.1,b3=0.4</a:t>
            </a:r>
            <a:r>
              <a:rPr lang="ko-KR" altLang="en-US" dirty="0"/>
              <a:t>로 설정하고 나온 결과이다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결과를 보면 레이어가 추가됨에 따라 직선의 꺾인 부분이 증가했다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 신경망의 비선형인 부분이 증가한 것인데 이는 이제 앞에서 나온 다층 </a:t>
            </a:r>
            <a:r>
              <a:rPr lang="ko-KR" altLang="en-US" dirty="0" err="1"/>
              <a:t>퍼셉트론에서</a:t>
            </a:r>
            <a:r>
              <a:rPr lang="ko-KR" altLang="en-US" dirty="0"/>
              <a:t> 나온 얘기처럼 이전에는 단순 선형적인 관계만 분류가 가능했다면 레이어가 늘어날수록 점점 더 </a:t>
            </a:r>
            <a:r>
              <a:rPr lang="ko-KR" altLang="en-US" dirty="0" err="1"/>
              <a:t>비선형적인</a:t>
            </a:r>
            <a:r>
              <a:rPr lang="ko-KR" altLang="en-US" dirty="0"/>
              <a:t> 관계를 표현이 </a:t>
            </a:r>
            <a:r>
              <a:rPr lang="ko-KR" altLang="en-US" dirty="0" err="1"/>
              <a:t>가능해진다는</a:t>
            </a:r>
            <a:r>
              <a:rPr lang="ko-KR" altLang="en-US" dirty="0"/>
              <a:t> 것을 보여준다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7B0F50-B4A0-446D-9C0A-CF598E8C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55" y="4273062"/>
            <a:ext cx="1287671" cy="1881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5C2713-C555-49D2-951E-CBD7F4FEE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125" y="4016043"/>
            <a:ext cx="2475075" cy="22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2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DFA68-4A22-4C76-ADEB-90BAF573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뉴런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5E211A-71A0-498F-85BC-6A4312125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3955"/>
            <a:ext cx="612942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2893E7-9507-4C70-ACE5-E349BC1FF3E9}"/>
              </a:ext>
            </a:extLst>
          </p:cNvPr>
          <p:cNvSpPr txBox="1"/>
          <p:nvPr/>
        </p:nvSpPr>
        <p:spPr>
          <a:xfrm>
            <a:off x="7592037" y="2595462"/>
            <a:ext cx="3909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수상돌기로부터 전기 신호를 받아 </a:t>
            </a:r>
            <a:r>
              <a:rPr lang="ko-KR" altLang="en-US" dirty="0" err="1"/>
              <a:t>축삭돌기로</a:t>
            </a:r>
            <a:r>
              <a:rPr lang="ko-KR" altLang="en-US" dirty="0"/>
              <a:t> 전기 신호를 내보낸다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전기 신호를 어떻게 처리할지는 뉴런의 속성마다 다르게 작동한다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509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ACF3C-4A55-48FE-B80A-77E825CB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</a:t>
            </a:r>
            <a:r>
              <a:rPr lang="en-US" altLang="ko-KR" dirty="0"/>
              <a:t>&amp; </a:t>
            </a:r>
            <a:r>
              <a:rPr lang="ko-KR" altLang="en-US" dirty="0"/>
              <a:t>인공지능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62FEAF-8BAA-4F4E-9857-4587CB331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36" y="1894018"/>
            <a:ext cx="5838443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158E28-D959-4EA5-855D-46922669A405}"/>
              </a:ext>
            </a:extLst>
          </p:cNvPr>
          <p:cNvSpPr txBox="1"/>
          <p:nvPr/>
        </p:nvSpPr>
        <p:spPr>
          <a:xfrm>
            <a:off x="6627303" y="2785145"/>
            <a:ext cx="5058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사람의 두뇌</a:t>
            </a:r>
            <a:r>
              <a:rPr lang="en-US" altLang="ko-KR" dirty="0"/>
              <a:t>(</a:t>
            </a:r>
            <a:r>
              <a:rPr lang="ko-KR" altLang="en-US" dirty="0"/>
              <a:t>뉴런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본따</a:t>
            </a:r>
            <a:r>
              <a:rPr lang="ko-KR" altLang="en-US" dirty="0"/>
              <a:t> 인공 신경망을 설계</a:t>
            </a:r>
            <a:endParaRPr lang="en-US" altLang="ko-KR" dirty="0"/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뉴런의 연결을 통해 신호가 전달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인공지능 </a:t>
            </a:r>
            <a:r>
              <a:rPr lang="en-US" altLang="ko-KR" dirty="0"/>
              <a:t>: </a:t>
            </a:r>
            <a:r>
              <a:rPr lang="ko-KR" altLang="en-US" dirty="0"/>
              <a:t>입력 값을 주고 출력 값을 추론하기를 기대</a:t>
            </a:r>
            <a:endParaRPr lang="en-US" altLang="ko-KR" dirty="0"/>
          </a:p>
          <a:p>
            <a:r>
              <a:rPr lang="en-US" altLang="ko-KR" dirty="0"/>
              <a:t>	Ex) </a:t>
            </a:r>
            <a:r>
              <a:rPr lang="ko-KR" altLang="en-US" dirty="0"/>
              <a:t>집의</a:t>
            </a:r>
            <a:r>
              <a:rPr lang="en-US" altLang="ko-KR" dirty="0"/>
              <a:t> </a:t>
            </a:r>
            <a:r>
              <a:rPr lang="ko-KR" altLang="en-US" dirty="0"/>
              <a:t>크기를 입력으로 주었을 때</a:t>
            </a:r>
            <a:r>
              <a:rPr lang="en-US" altLang="ko-KR" dirty="0"/>
              <a:t>, </a:t>
            </a:r>
            <a:r>
              <a:rPr lang="ko-KR" altLang="en-US" dirty="0"/>
              <a:t>예상되는 가격 예측</a:t>
            </a:r>
          </a:p>
        </p:txBody>
      </p:sp>
    </p:spTree>
    <p:extLst>
      <p:ext uri="{BB962C8B-B14F-4D97-AF65-F5344CB8AC3E}">
        <p14:creationId xmlns:p14="http://schemas.microsoft.com/office/powerpoint/2010/main" val="301068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9B6E0-31A8-43EA-BCB0-93EBA23D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신경망</a:t>
            </a:r>
            <a:r>
              <a:rPr lang="en-US" altLang="ko-KR" dirty="0"/>
              <a:t>(</a:t>
            </a:r>
            <a:r>
              <a:rPr lang="ko-KR" altLang="en-US" dirty="0"/>
              <a:t>인공 뉴런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1DD76F-2541-437A-B748-66322B3A0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209" y="1376327"/>
            <a:ext cx="3902498" cy="2880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BDEA1-BDC6-43A5-8A21-2DEE4AC96236}"/>
              </a:ext>
            </a:extLst>
          </p:cNvPr>
          <p:cNvSpPr txBox="1"/>
          <p:nvPr/>
        </p:nvSpPr>
        <p:spPr>
          <a:xfrm>
            <a:off x="6862194" y="1602297"/>
            <a:ext cx="4790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단일 인공 뉴런을 나타낸 이미지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하나의 입력</a:t>
            </a:r>
            <a:r>
              <a:rPr lang="en-US" altLang="ko-KR" dirty="0"/>
              <a:t>(x)</a:t>
            </a:r>
            <a:r>
              <a:rPr lang="ko-KR" altLang="en-US" dirty="0"/>
              <a:t>를 받아 출력</a:t>
            </a:r>
            <a:r>
              <a:rPr lang="en-US" altLang="ko-KR" dirty="0"/>
              <a:t>(y)</a:t>
            </a:r>
            <a:r>
              <a:rPr lang="ko-KR" altLang="en-US" dirty="0"/>
              <a:t>를 얻는 인공 신경망이다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Bias</a:t>
            </a:r>
            <a:r>
              <a:rPr lang="ko-KR" altLang="en-US" dirty="0"/>
              <a:t>는 인공 신경망 내부의 값이기 때문에 훈련에 따라 값이 결정된다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뉴런의 </a:t>
            </a:r>
            <a:r>
              <a:rPr lang="ko-KR" altLang="en-US" dirty="0" err="1"/>
              <a:t>입력값은</a:t>
            </a:r>
            <a:r>
              <a:rPr lang="ko-KR" altLang="en-US" dirty="0"/>
              <a:t> 외부 값일수도 있고</a:t>
            </a:r>
            <a:r>
              <a:rPr lang="en-US" altLang="ko-KR" dirty="0"/>
              <a:t>, </a:t>
            </a:r>
            <a:r>
              <a:rPr lang="ko-KR" altLang="en-US" dirty="0"/>
              <a:t>또한 기존 뉴런에서 받아온 값일수도 있다</a:t>
            </a:r>
            <a:r>
              <a:rPr lang="en-US" altLang="ko-KR" dirty="0"/>
              <a:t>. </a:t>
            </a:r>
            <a:r>
              <a:rPr lang="ko-KR" altLang="en-US" dirty="0"/>
              <a:t>이렇게 해서 전달된 값을 또 다른 뉴런으로 전달하거나 외부로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구조가 다양한 방식으로 연결되어 복잡한 기능을 수행할 수 있게 만든 것이 인공 신경망</a:t>
            </a:r>
            <a:r>
              <a:rPr lang="en-US" altLang="ko-KR" dirty="0"/>
              <a:t>(Artificial Neural Network)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AA185B-A8CE-417F-B252-D6538FAE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09" y="3764755"/>
            <a:ext cx="3902498" cy="27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7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C32C5-AD56-4F85-902C-3915F882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 </a:t>
            </a:r>
            <a:r>
              <a:rPr lang="ko-KR" altLang="en-US" dirty="0" err="1"/>
              <a:t>뉴럴</a:t>
            </a:r>
            <a:r>
              <a:rPr lang="ko-KR" altLang="en-US" dirty="0"/>
              <a:t> 내부 동작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5ED787A-5E07-434F-A8D6-432FB255D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87" y="2102834"/>
            <a:ext cx="581845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470079-32D7-44D1-9091-133E0AE28248}"/>
              </a:ext>
            </a:extLst>
          </p:cNvPr>
          <p:cNvSpPr txBox="1"/>
          <p:nvPr/>
        </p:nvSpPr>
        <p:spPr>
          <a:xfrm>
            <a:off x="6983481" y="2357306"/>
            <a:ext cx="4077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뉴런은 외부에서 들어오는 입력 값이 얼마나 중요한지를 판단하기 위해 가중치</a:t>
            </a:r>
            <a:r>
              <a:rPr lang="en-US" altLang="ko-KR" dirty="0"/>
              <a:t>(Weight)</a:t>
            </a:r>
            <a:r>
              <a:rPr lang="ko-KR" altLang="en-US" dirty="0"/>
              <a:t>를 곱한 값에 </a:t>
            </a:r>
            <a:r>
              <a:rPr lang="en-US" altLang="ko-KR" dirty="0"/>
              <a:t>Bias</a:t>
            </a:r>
            <a:r>
              <a:rPr lang="ko-KR" altLang="en-US" dirty="0"/>
              <a:t>를 더해 </a:t>
            </a:r>
            <a:r>
              <a:rPr lang="en-US" altLang="ko-KR" dirty="0"/>
              <a:t>σ</a:t>
            </a:r>
            <a:r>
              <a:rPr lang="ko-KR" altLang="en-US" dirty="0"/>
              <a:t>값을 결정한다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만약 입력 값이 여러 개라면 각각의 가중치를 모두 곱해서 </a:t>
            </a:r>
            <a:r>
              <a:rPr lang="en-US" altLang="ko-KR" dirty="0"/>
              <a:t>σ</a:t>
            </a:r>
            <a:r>
              <a:rPr lang="ko-KR" altLang="en-US" dirty="0"/>
              <a:t>값을 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813E8F-DC3C-417E-A3B5-EB2BC283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57" y="5255740"/>
            <a:ext cx="1405384" cy="72276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933272-C12F-4B9F-800B-D42050165675}"/>
              </a:ext>
            </a:extLst>
          </p:cNvPr>
          <p:cNvCxnSpPr>
            <a:endCxn id="9" idx="1"/>
          </p:cNvCxnSpPr>
          <p:nvPr/>
        </p:nvCxnSpPr>
        <p:spPr>
          <a:xfrm>
            <a:off x="5595457" y="5617125"/>
            <a:ext cx="2411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AA0360-E780-4A19-83FA-F6A5DEEBC94B}"/>
              </a:ext>
            </a:extLst>
          </p:cNvPr>
          <p:cNvSpPr txBox="1"/>
          <p:nvPr/>
        </p:nvSpPr>
        <p:spPr>
          <a:xfrm>
            <a:off x="5796792" y="5043707"/>
            <a:ext cx="22100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이와 같이 행렬의 곱으로도 변환이 가능하다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이를 </a:t>
            </a:r>
            <a:r>
              <a:rPr lang="en-US" altLang="ko-KR" sz="1050" dirty="0"/>
              <a:t>Affine Sum</a:t>
            </a:r>
            <a:r>
              <a:rPr lang="ko-KR" altLang="en-US" sz="1050" dirty="0"/>
              <a:t>이라고 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22915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00F13-F613-45E0-A52B-CA4D8161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Bias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역할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B05F82-F194-474D-8292-3630DF06C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8" y="1602600"/>
            <a:ext cx="3099508" cy="2324631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B7FCB4-101D-45D2-BC8D-819AF804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7" y="3927231"/>
            <a:ext cx="3096139" cy="2322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B371F8-8149-4916-B552-05AF832EB561}"/>
              </a:ext>
            </a:extLst>
          </p:cNvPr>
          <p:cNvSpPr txBox="1"/>
          <p:nvPr/>
        </p:nvSpPr>
        <p:spPr>
          <a:xfrm>
            <a:off x="4736122" y="2004647"/>
            <a:ext cx="60608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가중치</a:t>
            </a:r>
            <a:r>
              <a:rPr lang="en-US" altLang="ko-KR" dirty="0"/>
              <a:t>(Weight)</a:t>
            </a:r>
            <a:r>
              <a:rPr lang="ko-KR" altLang="en-US" dirty="0"/>
              <a:t>만 가지고 있던 방식에서 </a:t>
            </a:r>
            <a:r>
              <a:rPr lang="en-US" altLang="ko-KR" dirty="0"/>
              <a:t>Bias</a:t>
            </a:r>
            <a:r>
              <a:rPr lang="ko-KR" altLang="en-US" dirty="0"/>
              <a:t>가 추가된 이유는 학습의 효율성 때문이다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가중치만 있을 경우</a:t>
            </a:r>
            <a:r>
              <a:rPr lang="en-US" altLang="ko-KR" dirty="0"/>
              <a:t>, </a:t>
            </a:r>
            <a:r>
              <a:rPr lang="ko-KR" altLang="en-US" dirty="0"/>
              <a:t>어떠한 입력 값을 구분하는 곡선을 그릴 때</a:t>
            </a:r>
            <a:r>
              <a:rPr lang="en-US" altLang="ko-KR" dirty="0"/>
              <a:t> </a:t>
            </a:r>
            <a:r>
              <a:rPr lang="ko-KR" altLang="en-US" dirty="0"/>
              <a:t>기울기만 변화시키면서 만들지만 </a:t>
            </a:r>
            <a:r>
              <a:rPr lang="en-US" altLang="ko-KR" dirty="0"/>
              <a:t>bias</a:t>
            </a:r>
            <a:r>
              <a:rPr lang="ko-KR" altLang="en-US" dirty="0"/>
              <a:t>가 도입된 경우에는 직선 자체를 움직이면서 곡선을 그리기 때문에 훨씬 더 효율적이다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 예시로 두 가지의 학습 방법을 나타내는 이미지를 보면</a:t>
            </a:r>
            <a:r>
              <a:rPr lang="en-US" altLang="ko-KR" dirty="0"/>
              <a:t>, </a:t>
            </a:r>
            <a:r>
              <a:rPr lang="ko-KR" altLang="en-US" dirty="0"/>
              <a:t>위의 이미지는 </a:t>
            </a:r>
            <a:r>
              <a:rPr lang="en-US" altLang="ko-KR" dirty="0"/>
              <a:t>bias</a:t>
            </a:r>
            <a:r>
              <a:rPr lang="ko-KR" altLang="en-US" dirty="0"/>
              <a:t>가 없는 채로 학습하는 과정이고</a:t>
            </a:r>
            <a:r>
              <a:rPr lang="en-US" altLang="ko-KR" dirty="0"/>
              <a:t>, </a:t>
            </a:r>
            <a:r>
              <a:rPr lang="ko-KR" altLang="en-US" dirty="0"/>
              <a:t>아래는 </a:t>
            </a:r>
            <a:r>
              <a:rPr lang="en-US" altLang="ko-KR" dirty="0"/>
              <a:t>bias</a:t>
            </a:r>
            <a:r>
              <a:rPr lang="ko-KR" altLang="en-US" dirty="0"/>
              <a:t>를 포함하는 채로 학습하는 과정을 보여준다</a:t>
            </a:r>
            <a:r>
              <a:rPr lang="en-US" altLang="ko-KR" dirty="0"/>
              <a:t>. </a:t>
            </a:r>
            <a:r>
              <a:rPr lang="ko-KR" altLang="en-US" dirty="0"/>
              <a:t>두 경우를 비교해보면</a:t>
            </a:r>
            <a:r>
              <a:rPr lang="en-US" altLang="ko-KR" dirty="0"/>
              <a:t>, bias</a:t>
            </a:r>
            <a:r>
              <a:rPr lang="ko-KR" altLang="en-US" dirty="0"/>
              <a:t>가 없는 경우에는 해당 공간을 구부러트리는 방식으로만 학습이 가능하다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bias</a:t>
            </a:r>
            <a:r>
              <a:rPr lang="ko-KR" altLang="en-US" dirty="0"/>
              <a:t>가 없는 경우보다 있는 경우가 더욱 더 다채로운 경우에 대해서 표현이 가능하다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90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36CC1-43CB-4EA1-A2A3-52F5DA97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인공 </a:t>
            </a:r>
            <a:r>
              <a:rPr lang="ko-KR" altLang="en-US" dirty="0" err="1"/>
              <a:t>뉴럴</a:t>
            </a:r>
            <a:r>
              <a:rPr lang="ko-KR" altLang="en-US" dirty="0"/>
              <a:t> 내부 동작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E2EFCF-6B3D-4589-8A4D-96ED620B7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4" y="1892737"/>
            <a:ext cx="56094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A434D-67F1-4FB9-8006-0109CD9E43E1}"/>
              </a:ext>
            </a:extLst>
          </p:cNvPr>
          <p:cNvSpPr txBox="1"/>
          <p:nvPr/>
        </p:nvSpPr>
        <p:spPr>
          <a:xfrm>
            <a:off x="7071919" y="1543574"/>
            <a:ext cx="40267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활성화는 함수를 거쳐 시행된다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때 이 함수를 활성화 함수라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활성화 함수를 거친 </a:t>
            </a:r>
            <a:r>
              <a:rPr lang="ko-KR" altLang="en-US" dirty="0" err="1"/>
              <a:t>출력값은</a:t>
            </a:r>
            <a:r>
              <a:rPr lang="ko-KR" altLang="en-US" dirty="0"/>
              <a:t> 다른 뉴런으로 전달되거나 사용자에게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자주 쓰이는 활성화 함수에는 여러 개 있지만 대표적으로는 다음과 같다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B12131-A120-41DB-B04C-93875F2E5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986" y="4479507"/>
            <a:ext cx="3375695" cy="17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0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63FE6-1F41-48FF-956E-B5FE43E4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FCA250-9966-4D75-ABC0-265F305EE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8847"/>
            <a:ext cx="604122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DCBB3-F850-467C-BEAA-03489E0C8973}"/>
              </a:ext>
            </a:extLst>
          </p:cNvPr>
          <p:cNvSpPr txBox="1"/>
          <p:nvPr/>
        </p:nvSpPr>
        <p:spPr>
          <a:xfrm>
            <a:off x="7298422" y="2628868"/>
            <a:ext cx="393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 </a:t>
            </a:r>
            <a:r>
              <a:rPr lang="en-US" altLang="ko-KR" dirty="0"/>
              <a:t>x</a:t>
            </a:r>
            <a:r>
              <a:rPr lang="ko-KR" altLang="en-US" dirty="0"/>
              <a:t>를 통해 </a:t>
            </a:r>
            <a:r>
              <a:rPr lang="en-US" altLang="ko-KR" dirty="0"/>
              <a:t>σ</a:t>
            </a:r>
            <a:r>
              <a:rPr lang="ko-KR" altLang="en-US" dirty="0"/>
              <a:t>값을 얻어 활성화 함수를 통해 </a:t>
            </a:r>
            <a:r>
              <a:rPr lang="ko-KR" altLang="en-US" dirty="0" err="1"/>
              <a:t>출력값을</a:t>
            </a:r>
            <a:r>
              <a:rPr lang="ko-KR" altLang="en-US" dirty="0"/>
              <a:t> 얻는 과정을 </a:t>
            </a:r>
            <a:r>
              <a:rPr lang="en-US" altLang="ko-KR" dirty="0"/>
              <a:t>feedforward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</a:t>
            </a:r>
            <a:r>
              <a:rPr lang="en-US" altLang="ko-KR" dirty="0"/>
              <a:t>feedforward</a:t>
            </a:r>
            <a:r>
              <a:rPr lang="ko-KR" altLang="en-US" dirty="0"/>
              <a:t>를 통해 뉴런의 신호가 다른 뉴런이나 외부로 전달된다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83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52CF7-B371-4B94-9468-C8ADD063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</a:t>
            </a:r>
            <a:r>
              <a:rPr lang="ko-KR" altLang="en-US" dirty="0"/>
              <a:t>의 구현</a:t>
            </a:r>
            <a:r>
              <a:rPr lang="en-US" altLang="ko-KR" dirty="0"/>
              <a:t>-C++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ED39D8-ACF0-4B35-894D-36AAE2ED5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29" y="1850792"/>
            <a:ext cx="49752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598</Words>
  <Application>Microsoft Office PowerPoint</Application>
  <PresentationFormat>와이드스크린</PresentationFormat>
  <Paragraphs>65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Symbol</vt:lpstr>
      <vt:lpstr>Office 테마</vt:lpstr>
      <vt:lpstr>AI and Neural Network</vt:lpstr>
      <vt:lpstr>뉴런</vt:lpstr>
      <vt:lpstr>신경망&amp; 인공지능</vt:lpstr>
      <vt:lpstr>인공 신경망(인공 뉴런)</vt:lpstr>
      <vt:lpstr>인공 뉴럴 내부 동작</vt:lpstr>
      <vt:lpstr>Bias의 역할</vt:lpstr>
      <vt:lpstr> 인공 뉴럴 내부 동작</vt:lpstr>
      <vt:lpstr>Feed-forward</vt:lpstr>
      <vt:lpstr>Feed-forward의 구현-C++</vt:lpstr>
      <vt:lpstr>Feed-forward의 구현-C</vt:lpstr>
      <vt:lpstr>Feed-forward의 구현결과 </vt:lpstr>
      <vt:lpstr>Feed-forward의 구현결과 </vt:lpstr>
      <vt:lpstr>다층 layer의 Feedforward 구현</vt:lpstr>
      <vt:lpstr>다층 layer의 Feedforward 구현결과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Neural Network</dc:title>
  <dc:creator>chpark</dc:creator>
  <cp:lastModifiedBy>ChulHee Park</cp:lastModifiedBy>
  <cp:revision>23</cp:revision>
  <dcterms:created xsi:type="dcterms:W3CDTF">2019-09-29T05:22:20Z</dcterms:created>
  <dcterms:modified xsi:type="dcterms:W3CDTF">2019-10-09T01:09:06Z</dcterms:modified>
</cp:coreProperties>
</file>